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4042" r:id="rId2"/>
  </p:sldMasterIdLst>
  <p:notesMasterIdLst>
    <p:notesMasterId r:id="rId10"/>
  </p:notesMasterIdLst>
  <p:sldIdLst>
    <p:sldId id="391" r:id="rId3"/>
    <p:sldId id="405" r:id="rId4"/>
    <p:sldId id="412" r:id="rId5"/>
    <p:sldId id="408" r:id="rId6"/>
    <p:sldId id="409" r:id="rId7"/>
    <p:sldId id="410" r:id="rId8"/>
    <p:sldId id="400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1ECD"/>
    <a:srgbClr val="FF38D4"/>
    <a:srgbClr val="0B62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6"/>
    <p:restoredTop sz="99822" autoAdjust="0"/>
  </p:normalViewPr>
  <p:slideViewPr>
    <p:cSldViewPr snapToGrid="0">
      <p:cViewPr varScale="1">
        <p:scale>
          <a:sx n="127" d="100"/>
          <a:sy n="127" d="100"/>
        </p:scale>
        <p:origin x="104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E5DE49-7651-4B42-817F-486A2142D773}" type="datetimeFigureOut">
              <a:rPr lang="en-US" smtClean="0"/>
              <a:t>5/15/19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38EFAF-C6F6-3F49-AADC-090B017FE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974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4A8CA87-CBDC-1640-A169-6A1A3DBF0BF4}" type="slidenum">
              <a:rPr lang="en-US"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4A8CA87-CBDC-1640-A169-6A1A3DBF0BF4}" type="slidenum">
              <a:rPr lang="en-US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4A8CA87-CBDC-1640-A169-6A1A3DBF0BF4}" type="slidenum">
              <a:rPr lang="en-US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F0128-655D-274E-9B53-AF5C576E547A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BCEB5-788B-594D-A82C-29D83B73D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396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F0128-655D-274E-9B53-AF5C576E547A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BCEB5-788B-594D-A82C-29D83B73D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780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F0128-655D-274E-9B53-AF5C576E547A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BCEB5-788B-594D-A82C-29D83B73D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5999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47334F8-D7C7-8245-B4F8-B1FF2A6B33CB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1466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85DFB9-F6A9-684B-BEFE-991AC921D8B6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17905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9F505E4-C2AF-4449-892B-20616AF2B452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49508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159B5EC-A03E-144C-9F61-E4DD73F6AEFC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0844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6E80F30-1906-B241-B430-D3DE151C41D1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6470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1BAC485-F939-3046-9D1A-BBE4991CFAB1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3245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E42123-8F81-664E-9221-C9F228342556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60323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D89F35C-A310-7E48-8696-83CD9F3AAFD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7780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F0128-655D-274E-9B53-AF5C576E547A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BCEB5-788B-594D-A82C-29D83B73D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5642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D0B7F72-2A84-4F41-BF2B-DF7ABADA0FAA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9825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A3E838-2ABF-7E41-93BF-1970E49764FA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51631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19B50E9-2B67-D746-922A-D53E08C106A4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3482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F0128-655D-274E-9B53-AF5C576E547A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BCEB5-788B-594D-A82C-29D83B73D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048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F0128-655D-274E-9B53-AF5C576E547A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BCEB5-788B-594D-A82C-29D83B73D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621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F0128-655D-274E-9B53-AF5C576E547A}" type="datetimeFigureOut">
              <a:rPr lang="en-US" smtClean="0"/>
              <a:t>5/15/19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BCEB5-788B-594D-A82C-29D83B73D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610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F0128-655D-274E-9B53-AF5C576E547A}" type="datetimeFigureOut">
              <a:rPr lang="en-US" smtClean="0"/>
              <a:t>5/15/19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BCEB5-788B-594D-A82C-29D83B73D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335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F0128-655D-274E-9B53-AF5C576E547A}" type="datetimeFigureOut">
              <a:rPr lang="en-US" smtClean="0"/>
              <a:t>5/15/19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BCEB5-788B-594D-A82C-29D83B73D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84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F0128-655D-274E-9B53-AF5C576E547A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BCEB5-788B-594D-A82C-29D83B73D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281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F0128-655D-274E-9B53-AF5C576E547A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BCEB5-788B-594D-A82C-29D83B73D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375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DF0128-655D-274E-9B53-AF5C576E547A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CBCEB5-788B-594D-A82C-29D83B73D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78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fld id="{681D068D-8062-E141-A480-0B23EF1DB245}" type="slidenum">
              <a:rPr lang="en-US" smtClean="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5176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3" r:id="rId1"/>
    <p:sldLayoutId id="2147484044" r:id="rId2"/>
    <p:sldLayoutId id="2147484045" r:id="rId3"/>
    <p:sldLayoutId id="2147484046" r:id="rId4"/>
    <p:sldLayoutId id="2147484047" r:id="rId5"/>
    <p:sldLayoutId id="2147484048" r:id="rId6"/>
    <p:sldLayoutId id="2147484049" r:id="rId7"/>
    <p:sldLayoutId id="2147484050" r:id="rId8"/>
    <p:sldLayoutId id="2147484051" r:id="rId9"/>
    <p:sldLayoutId id="2147484052" r:id="rId10"/>
    <p:sldLayoutId id="2147484053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319382" y="1976231"/>
            <a:ext cx="8496300" cy="347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4800" dirty="0">
                <a:solidFill>
                  <a:srgbClr val="800000"/>
                </a:solidFill>
              </a:rPr>
              <a:t>Modeling Protein Stability and Exploring Conformational Ensembles</a:t>
            </a:r>
            <a:endParaRPr lang="en-US" sz="1800" dirty="0">
              <a:solidFill>
                <a:srgbClr val="800000"/>
              </a:solidFill>
            </a:endParaRPr>
          </a:p>
          <a:p>
            <a:pPr algn="ctr">
              <a:spcBef>
                <a:spcPts val="2400"/>
              </a:spcBef>
            </a:pPr>
            <a:r>
              <a:rPr lang="en-US" sz="2800" dirty="0"/>
              <a:t>Donald Jacobs</a:t>
            </a:r>
            <a:r>
              <a:rPr lang="en-US" sz="2800" b="0" dirty="0"/>
              <a:t>, Professor</a:t>
            </a:r>
          </a:p>
          <a:p>
            <a:pPr algn="ctr"/>
            <a:r>
              <a:rPr lang="en-US" sz="2800" b="0" dirty="0">
                <a:solidFill>
                  <a:srgbClr val="00542A"/>
                </a:solidFill>
              </a:rPr>
              <a:t>Department of Physics and Optical Science</a:t>
            </a:r>
          </a:p>
        </p:txBody>
      </p:sp>
      <p:pic>
        <p:nvPicPr>
          <p:cNvPr id="8" name="Picture 6" descr="UNC Charlotte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9251" y="94064"/>
            <a:ext cx="3886200" cy="173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-36991" y="5667477"/>
            <a:ext cx="9234931" cy="1199418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107763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spcBef>
                <a:spcPct val="15000"/>
              </a:spcBef>
              <a:defRPr/>
            </a:pPr>
            <a:r>
              <a:rPr lang="en-US" sz="2400" b="1" dirty="0">
                <a:solidFill>
                  <a:srgbClr val="FFFF00"/>
                </a:solidFill>
                <a:latin typeface="Arial"/>
                <a:cs typeface="Arial"/>
              </a:rPr>
              <a:t>First CIIT International Spring School on </a:t>
            </a:r>
          </a:p>
          <a:p>
            <a:pPr algn="ctr">
              <a:spcBef>
                <a:spcPct val="15000"/>
              </a:spcBef>
              <a:defRPr/>
            </a:pPr>
            <a:r>
              <a:rPr lang="en-US" sz="2400" b="1" dirty="0">
                <a:solidFill>
                  <a:srgbClr val="FFFF00"/>
                </a:solidFill>
                <a:latin typeface="Arial"/>
                <a:cs typeface="Arial"/>
              </a:rPr>
              <a:t>Computational Materials, Research and Education </a:t>
            </a:r>
            <a:endParaRPr lang="en-US" sz="2400" b="1" dirty="0">
              <a:solidFill>
                <a:srgbClr val="FFFF00"/>
              </a:solidFill>
              <a:latin typeface="Arial"/>
              <a:cs typeface="Arial"/>
              <a:sym typeface="Symbol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49596" y="435062"/>
            <a:ext cx="21089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Contact:</a:t>
            </a:r>
          </a:p>
          <a:p>
            <a:r>
              <a:rPr lang="en-US" b="1" dirty="0"/>
              <a:t>djacobs1@uncc.edu</a:t>
            </a:r>
          </a:p>
        </p:txBody>
      </p:sp>
    </p:spTree>
    <p:extLst>
      <p:ext uri="{BB962C8B-B14F-4D97-AF65-F5344CB8AC3E}">
        <p14:creationId xmlns:p14="http://schemas.microsoft.com/office/powerpoint/2010/main" val="2630596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0" y="2754940"/>
            <a:ext cx="9144000" cy="5568950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  <a:p>
            <a:pPr eaLnBrk="1" hangingPunct="1"/>
            <a:endParaRPr lang="en-US" sz="1200"/>
          </a:p>
        </p:txBody>
      </p:sp>
      <p:sp>
        <p:nvSpPr>
          <p:cNvPr id="13" name="Text Box 1031"/>
          <p:cNvSpPr txBox="1">
            <a:spLocks noChangeArrowheads="1"/>
          </p:cNvSpPr>
          <p:nvPr/>
        </p:nvSpPr>
        <p:spPr bwMode="auto">
          <a:xfrm>
            <a:off x="2362339" y="1170132"/>
            <a:ext cx="2254832" cy="21467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ts val="1800"/>
              </a:spcBef>
            </a:pPr>
            <a:r>
              <a:rPr lang="en-US" b="1" dirty="0">
                <a:solidFill>
                  <a:srgbClr val="0000FF"/>
                </a:solidFill>
              </a:rPr>
              <a:t>Post Doctoral Fellows</a:t>
            </a:r>
          </a:p>
          <a:p>
            <a:r>
              <a:rPr lang="en-US" dirty="0">
                <a:latin typeface="Comic Sans MS"/>
                <a:cs typeface="Comic Sans MS"/>
              </a:rPr>
              <a:t>  </a:t>
            </a:r>
            <a:r>
              <a:rPr lang="en-US" dirty="0" err="1">
                <a:latin typeface="Comic Sans MS"/>
                <a:cs typeface="Comic Sans MS"/>
              </a:rPr>
              <a:t>Amit</a:t>
            </a:r>
            <a:r>
              <a:rPr lang="en-US" dirty="0">
                <a:latin typeface="Comic Sans MS"/>
                <a:cs typeface="Comic Sans MS"/>
              </a:rPr>
              <a:t> </a:t>
            </a:r>
            <a:r>
              <a:rPr lang="en-US" dirty="0" err="1">
                <a:latin typeface="Comic Sans MS"/>
                <a:cs typeface="Comic Sans MS"/>
              </a:rPr>
              <a:t>Srivastava</a:t>
            </a:r>
            <a:endParaRPr lang="en-US" dirty="0">
              <a:latin typeface="Comic Sans MS"/>
              <a:cs typeface="Comic Sans MS"/>
            </a:endParaRPr>
          </a:p>
          <a:p>
            <a:endParaRPr lang="en-US" b="1" dirty="0">
              <a:solidFill>
                <a:srgbClr val="0000FF"/>
              </a:solidFill>
            </a:endParaRPr>
          </a:p>
          <a:p>
            <a:pPr>
              <a:spcBef>
                <a:spcPts val="900"/>
              </a:spcBef>
            </a:pPr>
            <a:r>
              <a:rPr lang="en-US" sz="1800" b="1" dirty="0">
                <a:solidFill>
                  <a:srgbClr val="008000"/>
                </a:solidFill>
              </a:rPr>
              <a:t>Former:</a:t>
            </a:r>
          </a:p>
          <a:p>
            <a:r>
              <a:rPr lang="en-US" b="1" dirty="0">
                <a:solidFill>
                  <a:srgbClr val="008000"/>
                </a:solidFill>
              </a:rPr>
              <a:t>Research Associates</a:t>
            </a:r>
            <a:endParaRPr lang="en-US" sz="1800" b="1" dirty="0">
              <a:solidFill>
                <a:srgbClr val="008000"/>
              </a:solidFill>
            </a:endParaRPr>
          </a:p>
          <a:p>
            <a:r>
              <a:rPr lang="en-US" dirty="0">
                <a:latin typeface="Comic Sans MS" charset="0"/>
              </a:rPr>
              <a:t>  Oleg </a:t>
            </a:r>
            <a:r>
              <a:rPr lang="en-US" dirty="0" err="1">
                <a:latin typeface="Comic Sans MS" charset="0"/>
              </a:rPr>
              <a:t>Vorov</a:t>
            </a:r>
            <a:endParaRPr lang="en-US" dirty="0">
              <a:latin typeface="Comic Sans MS" charset="0"/>
            </a:endParaRPr>
          </a:p>
          <a:p>
            <a:r>
              <a:rPr lang="en-US" dirty="0">
                <a:latin typeface="Comic Sans MS" charset="0"/>
              </a:rPr>
              <a:t>  Jim </a:t>
            </a:r>
            <a:r>
              <a:rPr lang="en-US" dirty="0" err="1">
                <a:latin typeface="Comic Sans MS" charset="0"/>
              </a:rPr>
              <a:t>Mottonen</a:t>
            </a:r>
            <a:r>
              <a:rPr lang="en-US" b="1" dirty="0">
                <a:solidFill>
                  <a:srgbClr val="0000FF"/>
                </a:solidFill>
              </a:rPr>
              <a:t> </a:t>
            </a:r>
            <a:endParaRPr lang="en-US" sz="1800" dirty="0">
              <a:latin typeface="Comic Sans MS" charset="0"/>
            </a:endParaRPr>
          </a:p>
        </p:txBody>
      </p:sp>
      <p:sp>
        <p:nvSpPr>
          <p:cNvPr id="14" name="Text Box 1031"/>
          <p:cNvSpPr txBox="1">
            <a:spLocks noChangeArrowheads="1"/>
          </p:cNvSpPr>
          <p:nvPr/>
        </p:nvSpPr>
        <p:spPr bwMode="auto">
          <a:xfrm>
            <a:off x="150658" y="1170132"/>
            <a:ext cx="2405977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</a:rPr>
              <a:t>Collaborators</a:t>
            </a:r>
            <a:endParaRPr lang="en-US" sz="1800" dirty="0">
              <a:latin typeface="Comic Sans MS" charset="0"/>
            </a:endParaRPr>
          </a:p>
          <a:p>
            <a:r>
              <a:rPr lang="en-US" sz="1800" dirty="0">
                <a:latin typeface="Comic Sans MS" charset="0"/>
              </a:rPr>
              <a:t>Dennis </a:t>
            </a:r>
            <a:r>
              <a:rPr lang="en-US" sz="1800" dirty="0" err="1">
                <a:latin typeface="Comic Sans MS" charset="0"/>
              </a:rPr>
              <a:t>Livesay</a:t>
            </a:r>
            <a:endParaRPr lang="en-US" sz="1800" dirty="0">
              <a:latin typeface="Comic Sans MS" charset="0"/>
            </a:endParaRPr>
          </a:p>
          <a:p>
            <a:r>
              <a:rPr lang="en-US" dirty="0">
                <a:latin typeface="Comic Sans MS" charset="0"/>
              </a:rPr>
              <a:t>Irina </a:t>
            </a:r>
            <a:r>
              <a:rPr lang="en-US" dirty="0" err="1">
                <a:latin typeface="Comic Sans MS" charset="0"/>
              </a:rPr>
              <a:t>Nesmolova</a:t>
            </a:r>
            <a:endParaRPr lang="en-US" b="1" dirty="0">
              <a:solidFill>
                <a:srgbClr val="0000FF"/>
              </a:solidFill>
            </a:endParaRPr>
          </a:p>
          <a:p>
            <a:r>
              <a:rPr lang="en-US" sz="1800" dirty="0">
                <a:latin typeface="Comic Sans MS" charset="0"/>
              </a:rPr>
              <a:t>Jerry Troutman</a:t>
            </a:r>
          </a:p>
          <a:p>
            <a:r>
              <a:rPr lang="en-US" dirty="0">
                <a:latin typeface="Comic Sans MS" charset="0"/>
              </a:rPr>
              <a:t>Chris </a:t>
            </a:r>
            <a:r>
              <a:rPr lang="en-US" dirty="0" err="1">
                <a:latin typeface="Comic Sans MS" charset="0"/>
              </a:rPr>
              <a:t>Yengo</a:t>
            </a:r>
            <a:r>
              <a:rPr lang="en-US" dirty="0">
                <a:latin typeface="Comic Sans MS" charset="0"/>
              </a:rPr>
              <a:t> (PSU)</a:t>
            </a:r>
          </a:p>
          <a:p>
            <a:r>
              <a:rPr lang="en-US" dirty="0" err="1">
                <a:latin typeface="Comic Sans MS" charset="0"/>
              </a:rPr>
              <a:t>Jörg</a:t>
            </a:r>
            <a:r>
              <a:rPr lang="en-US" dirty="0">
                <a:latin typeface="Comic Sans MS" charset="0"/>
              </a:rPr>
              <a:t> </a:t>
            </a:r>
            <a:r>
              <a:rPr lang="en-US" dirty="0" err="1">
                <a:latin typeface="Comic Sans MS" charset="0"/>
              </a:rPr>
              <a:t>Rösgen</a:t>
            </a:r>
            <a:r>
              <a:rPr lang="en-US" dirty="0">
                <a:latin typeface="Comic Sans MS" charset="0"/>
              </a:rPr>
              <a:t> (PSU)</a:t>
            </a:r>
          </a:p>
          <a:p>
            <a:r>
              <a:rPr lang="en-US" dirty="0">
                <a:latin typeface="Comic Sans MS" charset="0"/>
              </a:rPr>
              <a:t>Russ </a:t>
            </a:r>
            <a:r>
              <a:rPr lang="en-US" dirty="0" err="1">
                <a:latin typeface="Comic Sans MS" charset="0"/>
              </a:rPr>
              <a:t>Middaugh</a:t>
            </a:r>
            <a:r>
              <a:rPr lang="en-US" dirty="0">
                <a:latin typeface="Comic Sans MS" charset="0"/>
              </a:rPr>
              <a:t> (KU)</a:t>
            </a:r>
          </a:p>
          <a:p>
            <a:r>
              <a:rPr lang="en-US" dirty="0" err="1">
                <a:latin typeface="Comic Sans MS" charset="0"/>
              </a:rPr>
              <a:t>Aron</a:t>
            </a:r>
            <a:r>
              <a:rPr lang="en-US" dirty="0">
                <a:latin typeface="Comic Sans MS" charset="0"/>
              </a:rPr>
              <a:t> Fenton (UKMC) </a:t>
            </a:r>
          </a:p>
        </p:txBody>
      </p:sp>
      <p:sp>
        <p:nvSpPr>
          <p:cNvPr id="15" name="Text Box 1031"/>
          <p:cNvSpPr txBox="1">
            <a:spLocks noChangeArrowheads="1"/>
          </p:cNvSpPr>
          <p:nvPr/>
        </p:nvSpPr>
        <p:spPr bwMode="auto">
          <a:xfrm>
            <a:off x="6748871" y="1170132"/>
            <a:ext cx="2309271" cy="5355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rgbClr val="008000"/>
                </a:solidFill>
              </a:rPr>
              <a:t>Former:</a:t>
            </a:r>
          </a:p>
          <a:p>
            <a:r>
              <a:rPr lang="en-US" sz="1800" b="1" dirty="0">
                <a:solidFill>
                  <a:srgbClr val="008000"/>
                </a:solidFill>
              </a:rPr>
              <a:t>Students</a:t>
            </a:r>
            <a:r>
              <a:rPr lang="en-US" dirty="0"/>
              <a:t> </a:t>
            </a:r>
          </a:p>
          <a:p>
            <a:r>
              <a:rPr lang="en-US" dirty="0">
                <a:latin typeface="Comic Sans MS" charset="0"/>
              </a:rPr>
              <a:t>Alicia </a:t>
            </a:r>
            <a:r>
              <a:rPr lang="en-US" dirty="0" err="1">
                <a:latin typeface="Comic Sans MS" charset="0"/>
              </a:rPr>
              <a:t>Heckathorne</a:t>
            </a:r>
            <a:endParaRPr lang="en-US" dirty="0">
              <a:latin typeface="Comic Sans MS" charset="0"/>
            </a:endParaRPr>
          </a:p>
          <a:p>
            <a:r>
              <a:rPr lang="en-US" dirty="0">
                <a:latin typeface="Comic Sans MS" charset="0"/>
              </a:rPr>
              <a:t>Dang Huynh</a:t>
            </a:r>
          </a:p>
          <a:p>
            <a:r>
              <a:rPr lang="en-US" dirty="0">
                <a:latin typeface="Comic Sans MS" charset="0"/>
              </a:rPr>
              <a:t>Jeremy </a:t>
            </a:r>
            <a:r>
              <a:rPr lang="en-US" dirty="0" err="1">
                <a:latin typeface="Comic Sans MS" charset="0"/>
              </a:rPr>
              <a:t>Hules</a:t>
            </a:r>
            <a:endParaRPr lang="en-US" dirty="0">
              <a:latin typeface="Comic Sans MS" charset="0"/>
            </a:endParaRPr>
          </a:p>
          <a:p>
            <a:r>
              <a:rPr lang="en-US" dirty="0">
                <a:latin typeface="Comic Sans MS" charset="0"/>
              </a:rPr>
              <a:t>Moon Lee</a:t>
            </a:r>
          </a:p>
          <a:p>
            <a:r>
              <a:rPr lang="en-US" dirty="0">
                <a:latin typeface="Comic Sans MS" charset="0"/>
              </a:rPr>
              <a:t>Shelley Green</a:t>
            </a:r>
          </a:p>
          <a:p>
            <a:r>
              <a:rPr lang="en-US" dirty="0">
                <a:latin typeface="Comic Sans MS" charset="0"/>
              </a:rPr>
              <a:t>Mike Fairchild</a:t>
            </a:r>
          </a:p>
          <a:p>
            <a:r>
              <a:rPr lang="en-US" dirty="0" err="1">
                <a:latin typeface="Comic Sans MS" charset="0"/>
              </a:rPr>
              <a:t>Shira</a:t>
            </a:r>
            <a:r>
              <a:rPr lang="en-US" dirty="0">
                <a:latin typeface="Comic Sans MS" charset="0"/>
              </a:rPr>
              <a:t> </a:t>
            </a:r>
            <a:r>
              <a:rPr lang="en-US" dirty="0" err="1">
                <a:latin typeface="Comic Sans MS" charset="0"/>
              </a:rPr>
              <a:t>Stav</a:t>
            </a:r>
            <a:endParaRPr lang="en-US" dirty="0">
              <a:latin typeface="Comic Sans MS" charset="0"/>
            </a:endParaRPr>
          </a:p>
          <a:p>
            <a:r>
              <a:rPr lang="en-US" dirty="0">
                <a:latin typeface="Comic Sans MS" charset="0"/>
              </a:rPr>
              <a:t>*Chuck Herrin</a:t>
            </a:r>
          </a:p>
          <a:p>
            <a:r>
              <a:rPr lang="en-US" dirty="0">
                <a:latin typeface="Comic Sans MS" charset="0"/>
              </a:rPr>
              <a:t>*Luis Gonzalez</a:t>
            </a:r>
          </a:p>
          <a:p>
            <a:r>
              <a:rPr lang="en-US" dirty="0">
                <a:latin typeface="Comic Sans MS" charset="0"/>
              </a:rPr>
              <a:t>Charles David</a:t>
            </a:r>
          </a:p>
          <a:p>
            <a:r>
              <a:rPr lang="en-US" dirty="0">
                <a:latin typeface="Comic Sans MS" charset="0"/>
              </a:rPr>
              <a:t>*</a:t>
            </a:r>
            <a:r>
              <a:rPr lang="en-US" dirty="0" err="1">
                <a:latin typeface="Comic Sans MS" charset="0"/>
              </a:rPr>
              <a:t>Deeptak</a:t>
            </a:r>
            <a:r>
              <a:rPr lang="en-US" dirty="0">
                <a:latin typeface="Comic Sans MS" charset="0"/>
              </a:rPr>
              <a:t> </a:t>
            </a:r>
            <a:r>
              <a:rPr lang="en-US" dirty="0" err="1">
                <a:latin typeface="Comic Sans MS" charset="0"/>
              </a:rPr>
              <a:t>Verma</a:t>
            </a:r>
            <a:endParaRPr lang="en-US" dirty="0">
              <a:latin typeface="Comic Sans MS" charset="0"/>
            </a:endParaRPr>
          </a:p>
          <a:p>
            <a:r>
              <a:rPr lang="en-US" dirty="0">
                <a:latin typeface="Comic Sans MS" charset="0"/>
              </a:rPr>
              <a:t>Wei Song</a:t>
            </a:r>
          </a:p>
          <a:p>
            <a:r>
              <a:rPr lang="en-US" dirty="0">
                <a:latin typeface="Comic Sans MS" charset="0"/>
              </a:rPr>
              <a:t>Alex Rosenthal</a:t>
            </a:r>
          </a:p>
          <a:p>
            <a:r>
              <a:rPr lang="en-US" dirty="0">
                <a:latin typeface="Comic Sans MS" charset="0"/>
              </a:rPr>
              <a:t>*Samanth</a:t>
            </a:r>
            <a:r>
              <a:rPr lang="en-US" dirty="0">
                <a:solidFill>
                  <a:srgbClr val="000000"/>
                </a:solidFill>
                <a:latin typeface="Comic Sans MS" charset="0"/>
              </a:rPr>
              <a:t>a </a:t>
            </a:r>
            <a:r>
              <a:rPr lang="en-US" dirty="0" err="1">
                <a:solidFill>
                  <a:srgbClr val="000000"/>
                </a:solidFill>
                <a:latin typeface="Comic Sans MS" charset="0"/>
              </a:rPr>
              <a:t>Dodbele</a:t>
            </a:r>
            <a:endParaRPr lang="en-US" dirty="0">
              <a:solidFill>
                <a:srgbClr val="000000"/>
              </a:solidFill>
              <a:latin typeface="Comic Sans MS" charset="0"/>
            </a:endParaRPr>
          </a:p>
          <a:p>
            <a:r>
              <a:rPr lang="en-US" dirty="0">
                <a:latin typeface="Comic Sans MS" charset="0"/>
              </a:rPr>
              <a:t>*Terry </a:t>
            </a:r>
            <a:r>
              <a:rPr lang="en-US" dirty="0" err="1">
                <a:latin typeface="Comic Sans MS" charset="0"/>
              </a:rPr>
              <a:t>Rabinowitz</a:t>
            </a:r>
            <a:endParaRPr lang="en-US" dirty="0">
              <a:solidFill>
                <a:srgbClr val="FF0000"/>
              </a:solidFill>
              <a:latin typeface="Comic Sans MS" charset="0"/>
            </a:endParaRPr>
          </a:p>
          <a:p>
            <a:endParaRPr lang="en-US" dirty="0">
              <a:latin typeface="Comic Sans MS" charset="0"/>
            </a:endParaRPr>
          </a:p>
          <a:p>
            <a:endParaRPr lang="en-US" dirty="0">
              <a:latin typeface="Comic Sans MS" charset="0"/>
            </a:endParaRPr>
          </a:p>
        </p:txBody>
      </p:sp>
      <p:sp>
        <p:nvSpPr>
          <p:cNvPr id="16" name="Text Box 1031"/>
          <p:cNvSpPr txBox="1">
            <a:spLocks noChangeArrowheads="1"/>
          </p:cNvSpPr>
          <p:nvPr/>
        </p:nvSpPr>
        <p:spPr bwMode="auto">
          <a:xfrm>
            <a:off x="4611475" y="1170132"/>
            <a:ext cx="2181006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rgbClr val="008000"/>
                </a:solidFill>
              </a:rPr>
              <a:t>Former:</a:t>
            </a:r>
          </a:p>
          <a:p>
            <a:r>
              <a:rPr lang="en-US" b="1" dirty="0">
                <a:solidFill>
                  <a:srgbClr val="008000"/>
                </a:solidFill>
              </a:rPr>
              <a:t>Postdoctoral Fellows</a:t>
            </a:r>
            <a:endParaRPr lang="en-US" sz="1800" b="1" dirty="0">
              <a:solidFill>
                <a:srgbClr val="008000"/>
              </a:solidFill>
            </a:endParaRPr>
          </a:p>
          <a:p>
            <a:r>
              <a:rPr lang="en-US" dirty="0">
                <a:latin typeface="Comic Sans MS" charset="0"/>
              </a:rPr>
              <a:t>Tong Li</a:t>
            </a:r>
          </a:p>
          <a:p>
            <a:r>
              <a:rPr lang="en-US" dirty="0" err="1">
                <a:latin typeface="Comic Sans MS" charset="0"/>
              </a:rPr>
              <a:t>Chuanbin</a:t>
            </a:r>
            <a:r>
              <a:rPr lang="en-US" dirty="0">
                <a:latin typeface="Comic Sans MS" charset="0"/>
              </a:rPr>
              <a:t> Du</a:t>
            </a:r>
          </a:p>
          <a:p>
            <a:r>
              <a:rPr lang="en-US" dirty="0" err="1">
                <a:latin typeface="Comic Sans MS" charset="0"/>
              </a:rPr>
              <a:t>Hui</a:t>
            </a:r>
            <a:r>
              <a:rPr lang="en-US" dirty="0">
                <a:latin typeface="Comic Sans MS" charset="0"/>
              </a:rPr>
              <a:t> Wang</a:t>
            </a:r>
          </a:p>
          <a:p>
            <a:r>
              <a:rPr lang="en-US" sz="1800" dirty="0">
                <a:latin typeface="Comic Sans MS" charset="0"/>
              </a:rPr>
              <a:t>Andrei </a:t>
            </a:r>
            <a:r>
              <a:rPr lang="en-US" sz="1800" dirty="0" err="1">
                <a:latin typeface="Comic Sans MS" charset="0"/>
              </a:rPr>
              <a:t>Istomin</a:t>
            </a:r>
            <a:endParaRPr lang="en-US" sz="1800" dirty="0">
              <a:latin typeface="Comic Sans MS" charset="0"/>
            </a:endParaRPr>
          </a:p>
          <a:p>
            <a:r>
              <a:rPr lang="en-US" sz="1800" dirty="0">
                <a:latin typeface="Comic Sans MS" charset="0"/>
              </a:rPr>
              <a:t>Greg Wood</a:t>
            </a:r>
          </a:p>
          <a:p>
            <a:r>
              <a:rPr lang="en-US" sz="1800" dirty="0" err="1">
                <a:latin typeface="Comic Sans MS" charset="0"/>
              </a:rPr>
              <a:t>Sargis</a:t>
            </a:r>
            <a:r>
              <a:rPr lang="en-US" sz="1800" dirty="0">
                <a:latin typeface="Comic Sans MS" charset="0"/>
              </a:rPr>
              <a:t> </a:t>
            </a:r>
            <a:r>
              <a:rPr lang="en-US" sz="1800" dirty="0" err="1">
                <a:latin typeface="Comic Sans MS" charset="0"/>
              </a:rPr>
              <a:t>Dallakayan</a:t>
            </a:r>
            <a:endParaRPr lang="en-US" sz="1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4602043" y="3503991"/>
            <a:ext cx="21911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High School students</a:t>
            </a:r>
            <a:r>
              <a:rPr lang="en-US" dirty="0">
                <a:latin typeface="Comic Sans MS" charset="0"/>
              </a:rPr>
              <a:t> </a:t>
            </a:r>
          </a:p>
          <a:p>
            <a:r>
              <a:rPr lang="en-US" dirty="0">
                <a:latin typeface="Comic Sans MS" charset="0"/>
              </a:rPr>
              <a:t>Sunny </a:t>
            </a:r>
            <a:r>
              <a:rPr lang="en-US" dirty="0" err="1">
                <a:latin typeface="Comic Sans MS" charset="0"/>
              </a:rPr>
              <a:t>Potharaju</a:t>
            </a:r>
            <a:endParaRPr lang="en-US" dirty="0">
              <a:latin typeface="Comic Sans MS" charset="0"/>
            </a:endParaRPr>
          </a:p>
          <a:p>
            <a:r>
              <a:rPr lang="en-US" dirty="0" err="1">
                <a:latin typeface="Comic Sans MS" charset="0"/>
              </a:rPr>
              <a:t>Aniket</a:t>
            </a:r>
            <a:r>
              <a:rPr lang="en-US" dirty="0">
                <a:latin typeface="Comic Sans MS" charset="0"/>
              </a:rPr>
              <a:t> </a:t>
            </a:r>
            <a:r>
              <a:rPr lang="en-US" dirty="0" err="1">
                <a:latin typeface="Comic Sans MS" charset="0"/>
              </a:rPr>
              <a:t>Palkar</a:t>
            </a:r>
            <a:endParaRPr lang="en-US" dirty="0">
              <a:latin typeface="Comic Sans MS" charset="0"/>
            </a:endParaRPr>
          </a:p>
          <a:p>
            <a:endParaRPr lang="en-US" dirty="0"/>
          </a:p>
        </p:txBody>
      </p:sp>
      <p:sp>
        <p:nvSpPr>
          <p:cNvPr id="18" name="Rectangle 4"/>
          <p:cNvSpPr>
            <a:spLocks noChangeArrowheads="1"/>
          </p:cNvSpPr>
          <p:nvPr/>
        </p:nvSpPr>
        <p:spPr bwMode="auto">
          <a:xfrm>
            <a:off x="0" y="0"/>
            <a:ext cx="9144000" cy="108175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107763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 defTabSz="914400" eaLnBrk="0" fontAlgn="base" hangingPunct="0">
              <a:spcBef>
                <a:spcPct val="15000"/>
              </a:spcBef>
              <a:spcAft>
                <a:spcPct val="0"/>
              </a:spcAft>
            </a:pPr>
            <a:r>
              <a:rPr lang="en-US" sz="2800" b="1" dirty="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  <a:sym typeface="Symbol" charset="0"/>
              </a:rPr>
              <a:t>The </a:t>
            </a:r>
            <a:r>
              <a:rPr lang="en-US" sz="2800" b="1" dirty="0" err="1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  <a:sym typeface="Symbol" charset="0"/>
              </a:rPr>
              <a:t>BioMolecular</a:t>
            </a:r>
            <a:r>
              <a:rPr lang="en-US" sz="2800" b="1" dirty="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  <a:sym typeface="Symbol" charset="0"/>
              </a:rPr>
              <a:t> Physics Group</a:t>
            </a:r>
          </a:p>
          <a:p>
            <a:pPr algn="ctr" defTabSz="914400" eaLnBrk="0" fontAlgn="base" hangingPunct="0">
              <a:spcBef>
                <a:spcPct val="2500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FFFF00"/>
                </a:solidFill>
                <a:latin typeface="Arial" charset="0"/>
                <a:ea typeface="ＭＳ Ｐゴシック" charset="0"/>
                <a:cs typeface="ＭＳ Ｐゴシック" charset="0"/>
                <a:sym typeface="Symbol" charset="0"/>
              </a:rPr>
              <a:t>People and funding over the years</a:t>
            </a:r>
            <a:endParaRPr lang="en-US" sz="2000" b="1" dirty="0">
              <a:solidFill>
                <a:srgbClr val="FFFF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TextBox 5"/>
          <p:cNvSpPr txBox="1">
            <a:spLocks noChangeArrowheads="1"/>
          </p:cNvSpPr>
          <p:nvPr/>
        </p:nvSpPr>
        <p:spPr bwMode="auto">
          <a:xfrm>
            <a:off x="2022529" y="4349800"/>
            <a:ext cx="8407599" cy="2254463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anchor="b">
            <a:spAutoFit/>
          </a:bodyPr>
          <a:lstStyle/>
          <a:p>
            <a:r>
              <a:rPr lang="en-US" sz="2000" b="1" dirty="0">
                <a:solidFill>
                  <a:srgbClr val="800000"/>
                </a:solidFill>
                <a:latin typeface="Arial"/>
                <a:cs typeface="Arial"/>
              </a:rPr>
              <a:t>Work supported by: </a:t>
            </a:r>
          </a:p>
          <a:p>
            <a:pPr>
              <a:spcBef>
                <a:spcPts val="300"/>
              </a:spcBef>
            </a:pPr>
            <a:r>
              <a:rPr lang="en-US" sz="1800" b="1" dirty="0"/>
              <a:t>Research Corporation </a:t>
            </a:r>
            <a:r>
              <a:rPr lang="en-US" b="1" dirty="0"/>
              <a:t>CC5141</a:t>
            </a:r>
            <a:r>
              <a:rPr lang="en-US" dirty="0"/>
              <a:t> </a:t>
            </a:r>
          </a:p>
          <a:p>
            <a:pPr>
              <a:spcBef>
                <a:spcPts val="300"/>
              </a:spcBef>
            </a:pPr>
            <a:r>
              <a:rPr lang="en-US" b="1" dirty="0"/>
              <a:t>NIH-S06 GM48680-0952, NIH-R01 GM 073082 </a:t>
            </a:r>
          </a:p>
          <a:p>
            <a:pPr>
              <a:spcBef>
                <a:spcPts val="300"/>
              </a:spcBef>
            </a:pPr>
            <a:r>
              <a:rPr lang="en-US" b="1" dirty="0"/>
              <a:t>NIH-R21 HL093531, NIH-ARRA-073082</a:t>
            </a:r>
          </a:p>
          <a:p>
            <a:pPr>
              <a:spcBef>
                <a:spcPts val="300"/>
              </a:spcBef>
            </a:pPr>
            <a:r>
              <a:rPr lang="en-US" b="1" dirty="0"/>
              <a:t>NIH-S10 SRR026514, </a:t>
            </a:r>
            <a:r>
              <a:rPr lang="en-US" b="1" dirty="0" err="1"/>
              <a:t>MedImunne</a:t>
            </a:r>
            <a:r>
              <a:rPr lang="en-US" b="1" dirty="0"/>
              <a:t>, Inc.  </a:t>
            </a:r>
          </a:p>
          <a:p>
            <a:pPr>
              <a:spcBef>
                <a:spcPts val="300"/>
              </a:spcBef>
            </a:pPr>
            <a:r>
              <a:rPr lang="en-US" sz="1800" b="1" dirty="0"/>
              <a:t>Charlotte Research Institute (CRI)</a:t>
            </a:r>
          </a:p>
          <a:p>
            <a:r>
              <a:rPr lang="en-US" sz="1800" b="1" dirty="0"/>
              <a:t>Center for Biomedical Engineering and </a:t>
            </a:r>
            <a:r>
              <a:rPr lang="en-US" b="1" dirty="0"/>
              <a:t>Science</a:t>
            </a:r>
            <a:r>
              <a:rPr lang="en-US" sz="1800" b="1" dirty="0"/>
              <a:t> (CBES)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64621" y="3503974"/>
            <a:ext cx="191985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Current Students</a:t>
            </a:r>
          </a:p>
          <a:p>
            <a:r>
              <a:rPr lang="en-US" dirty="0">
                <a:latin typeface="Comic Sans MS" charset="0"/>
              </a:rPr>
              <a:t>Jenny Farmer</a:t>
            </a:r>
          </a:p>
          <a:p>
            <a:r>
              <a:rPr lang="en-US" dirty="0">
                <a:latin typeface="Comic Sans MS" charset="0"/>
              </a:rPr>
              <a:t>Chris Singer</a:t>
            </a:r>
          </a:p>
          <a:p>
            <a:r>
              <a:rPr lang="en-US" dirty="0">
                <a:latin typeface="Comic Sans MS" charset="0"/>
              </a:rPr>
              <a:t>Aaron </a:t>
            </a:r>
            <a:r>
              <a:rPr lang="en-US" dirty="0" err="1">
                <a:latin typeface="Comic Sans MS" charset="0"/>
              </a:rPr>
              <a:t>Brettin</a:t>
            </a:r>
            <a:r>
              <a:rPr lang="en-US" dirty="0">
                <a:latin typeface="Comic Sans MS" charset="0"/>
              </a:rPr>
              <a:t> </a:t>
            </a:r>
          </a:p>
          <a:p>
            <a:r>
              <a:rPr lang="en-US" dirty="0">
                <a:latin typeface="Comic Sans MS" charset="0"/>
              </a:rPr>
              <a:t>*Matt Brown</a:t>
            </a:r>
          </a:p>
          <a:p>
            <a:r>
              <a:rPr lang="en-US" dirty="0">
                <a:latin typeface="Comic Sans MS" charset="0"/>
              </a:rPr>
              <a:t>*Brittany Smith</a:t>
            </a:r>
          </a:p>
          <a:p>
            <a:r>
              <a:rPr lang="en-US" dirty="0">
                <a:latin typeface="Comic Sans MS" charset="0"/>
              </a:rPr>
              <a:t>*Ellie </a:t>
            </a:r>
            <a:r>
              <a:rPr lang="en-US" dirty="0" err="1">
                <a:latin typeface="Comic Sans MS" charset="0"/>
              </a:rPr>
              <a:t>Okwei</a:t>
            </a:r>
            <a:endParaRPr lang="en-US" dirty="0">
              <a:latin typeface="Comic Sans MS" charset="0"/>
            </a:endParaRPr>
          </a:p>
          <a:p>
            <a:r>
              <a:rPr lang="en-US" dirty="0" err="1">
                <a:latin typeface="Comic Sans MS" charset="0"/>
              </a:rPr>
              <a:t>Kebba</a:t>
            </a:r>
            <a:r>
              <a:rPr lang="en-US" dirty="0">
                <a:latin typeface="Comic Sans MS" charset="0"/>
              </a:rPr>
              <a:t> </a:t>
            </a:r>
            <a:r>
              <a:rPr lang="en-US" dirty="0" err="1">
                <a:latin typeface="Comic Sans MS" charset="0"/>
              </a:rPr>
              <a:t>Mybe</a:t>
            </a:r>
            <a:endParaRPr lang="en-US" dirty="0">
              <a:latin typeface="Comic Sans MS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554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2012-BMP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749" y="3507598"/>
            <a:ext cx="4698035" cy="3562822"/>
          </a:xfrm>
          <a:prstGeom prst="rect">
            <a:avLst/>
          </a:prstGeom>
        </p:spPr>
      </p:pic>
      <p:pic>
        <p:nvPicPr>
          <p:cNvPr id="12" name="Picture 11" descr="BMPG_200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1344" y="3500632"/>
            <a:ext cx="4796246" cy="359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 descr="2013-BMPG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3886" y="1291811"/>
            <a:ext cx="3992814" cy="2994611"/>
          </a:xfrm>
          <a:prstGeom prst="rect">
            <a:avLst/>
          </a:prstGeom>
        </p:spPr>
      </p:pic>
      <p:pic>
        <p:nvPicPr>
          <p:cNvPr id="2" name="Picture 1" descr="BMPGpic2014spring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09" y="1291811"/>
            <a:ext cx="3992815" cy="2994611"/>
          </a:xfrm>
          <a:prstGeom prst="rect">
            <a:avLst/>
          </a:prstGeom>
        </p:spPr>
      </p:pic>
      <p:pic>
        <p:nvPicPr>
          <p:cNvPr id="4" name="Picture 3" descr="bmpglogo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" y="8849"/>
            <a:ext cx="4470716" cy="172923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47118" y="3753469"/>
            <a:ext cx="16590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Summer 2014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903316" y="3753469"/>
            <a:ext cx="16590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Summer 2013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54820" y="6507707"/>
            <a:ext cx="14348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Spring 2008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28464" y="6507707"/>
            <a:ext cx="16590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Summer 2012</a:t>
            </a:r>
          </a:p>
        </p:txBody>
      </p:sp>
      <p:pic>
        <p:nvPicPr>
          <p:cNvPr id="14" name="Picture 4" descr="BMPG_group_F2007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79" t="14385" r="56512" b="19088"/>
          <a:stretch/>
        </p:blipFill>
        <p:spPr bwMode="auto">
          <a:xfrm>
            <a:off x="3637256" y="1738088"/>
            <a:ext cx="1797110" cy="283596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Picture 2.png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4397073" y="-73974"/>
            <a:ext cx="4796246" cy="20529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TextBox 16"/>
          <p:cNvSpPr txBox="1"/>
          <p:nvPr/>
        </p:nvSpPr>
        <p:spPr>
          <a:xfrm>
            <a:off x="4912195" y="1638175"/>
            <a:ext cx="36260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</a:rPr>
              <a:t>2010 BMPG and friends at UNC-Charlotte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34562" y="1423556"/>
            <a:ext cx="29418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latin typeface="Arial Black"/>
                <a:cs typeface="Arial Black"/>
              </a:rPr>
              <a:t>BioMolecular</a:t>
            </a:r>
            <a:r>
              <a:rPr lang="en-US" sz="1400" dirty="0">
                <a:latin typeface="Arial Black"/>
                <a:cs typeface="Arial Black"/>
              </a:rPr>
              <a:t> Physics Group</a:t>
            </a:r>
          </a:p>
        </p:txBody>
      </p:sp>
    </p:spTree>
    <p:extLst>
      <p:ext uri="{BB962C8B-B14F-4D97-AF65-F5344CB8AC3E}">
        <p14:creationId xmlns:p14="http://schemas.microsoft.com/office/powerpoint/2010/main" val="163567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4"/>
          <p:cNvSpPr>
            <a:spLocks noChangeArrowheads="1"/>
          </p:cNvSpPr>
          <p:nvPr/>
        </p:nvSpPr>
        <p:spPr bwMode="auto">
          <a:xfrm>
            <a:off x="-23518" y="0"/>
            <a:ext cx="9230722" cy="987693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107763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 defTabSz="914400" eaLnBrk="0" fontAlgn="base" hangingPunct="0">
              <a:spcBef>
                <a:spcPct val="15000"/>
              </a:spcBef>
              <a:spcAft>
                <a:spcPct val="0"/>
              </a:spcAft>
            </a:pPr>
            <a:r>
              <a:rPr lang="en-US" sz="2800" b="1" dirty="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  <a:sym typeface="Symbol" charset="0"/>
              </a:rPr>
              <a:t>Outline: 6 Part Lecture</a:t>
            </a:r>
          </a:p>
        </p:txBody>
      </p:sp>
      <p:sp>
        <p:nvSpPr>
          <p:cNvPr id="4103" name="Text Box 7"/>
          <p:cNvSpPr txBox="1">
            <a:spLocks noChangeArrowheads="1"/>
          </p:cNvSpPr>
          <p:nvPr/>
        </p:nvSpPr>
        <p:spPr bwMode="auto">
          <a:xfrm>
            <a:off x="504113" y="1338800"/>
            <a:ext cx="8079870" cy="47813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defTabSz="914400" fontAlgn="base">
              <a:spcBef>
                <a:spcPct val="80000"/>
              </a:spcBef>
              <a:spcAft>
                <a:spcPct val="0"/>
              </a:spcAft>
              <a:buFont typeface="Arial" charset="0"/>
              <a:buAutoNum type="arabicPeriod"/>
            </a:pPr>
            <a:r>
              <a:rPr lang="en-US" dirty="0">
                <a:solidFill>
                  <a:srgbClr val="800000"/>
                </a:solidFill>
              </a:rPr>
              <a:t>Part 1: </a:t>
            </a:r>
            <a:r>
              <a:rPr lang="en-US" b="1" dirty="0">
                <a:solidFill>
                  <a:srgbClr val="800000"/>
                </a:solidFill>
              </a:rPr>
              <a:t>Introduction</a:t>
            </a:r>
          </a:p>
          <a:p>
            <a:pPr lvl="1" defTabSz="914400" fontAlgn="base">
              <a:spcBef>
                <a:spcPts val="400"/>
              </a:spcBef>
              <a:spcAft>
                <a:spcPct val="0"/>
              </a:spcAft>
              <a:buFont typeface="Arial" charset="0"/>
              <a:buAutoNum type="arabicPeriod"/>
            </a:pPr>
            <a:r>
              <a:rPr lang="en-US" sz="2000" dirty="0">
                <a:solidFill>
                  <a:srgbClr val="000000"/>
                </a:solidFill>
              </a:rPr>
              <a:t>Motivation: Why Study Proteins?</a:t>
            </a:r>
          </a:p>
          <a:p>
            <a:pPr lvl="1" defTabSz="914400" fontAlgn="base">
              <a:spcBef>
                <a:spcPts val="400"/>
              </a:spcBef>
              <a:spcAft>
                <a:spcPct val="0"/>
              </a:spcAft>
              <a:buFont typeface="Arial" charset="0"/>
              <a:buAutoNum type="arabicPeriod"/>
            </a:pPr>
            <a:r>
              <a:rPr lang="en-US" sz="2000" dirty="0">
                <a:solidFill>
                  <a:srgbClr val="000000"/>
                </a:solidFill>
              </a:rPr>
              <a:t>Protein Chemistry: Structure, Dynamics, Stability</a:t>
            </a:r>
          </a:p>
          <a:p>
            <a:pPr lvl="1" defTabSz="914400" fontAlgn="base">
              <a:spcBef>
                <a:spcPts val="400"/>
              </a:spcBef>
              <a:spcAft>
                <a:spcPct val="0"/>
              </a:spcAft>
              <a:buFont typeface="Arial" charset="0"/>
              <a:buAutoNum type="arabicPeriod"/>
            </a:pPr>
            <a:r>
              <a:rPr lang="en-US" sz="2000" dirty="0">
                <a:solidFill>
                  <a:srgbClr val="000000"/>
                </a:solidFill>
              </a:rPr>
              <a:t>Constraint Theory and network rigidity</a:t>
            </a:r>
          </a:p>
          <a:p>
            <a:pPr lvl="1" defTabSz="914400" fontAlgn="base">
              <a:spcBef>
                <a:spcPts val="400"/>
              </a:spcBef>
              <a:spcAft>
                <a:spcPct val="0"/>
              </a:spcAft>
              <a:buFont typeface="Arial" charset="0"/>
              <a:buAutoNum type="arabicPeriod"/>
            </a:pPr>
            <a:r>
              <a:rPr lang="en-US" sz="2000" dirty="0">
                <a:solidFill>
                  <a:srgbClr val="000000"/>
                </a:solidFill>
              </a:rPr>
              <a:t>Free Energy Decomposition and Reconstitution </a:t>
            </a:r>
          </a:p>
          <a:p>
            <a:pPr lvl="1" defTabSz="914400" fontAlgn="base">
              <a:spcBef>
                <a:spcPts val="400"/>
              </a:spcBef>
              <a:spcAft>
                <a:spcPct val="0"/>
              </a:spcAft>
              <a:buFont typeface="Arial" charset="0"/>
              <a:buAutoNum type="arabicPeriod"/>
            </a:pPr>
            <a:r>
              <a:rPr lang="en-US" sz="2000" dirty="0">
                <a:solidFill>
                  <a:srgbClr val="000000"/>
                </a:solidFill>
              </a:rPr>
              <a:t>Distance Constraint Model (</a:t>
            </a:r>
            <a:r>
              <a:rPr lang="en-US" sz="2000" b="1" dirty="0">
                <a:solidFill>
                  <a:srgbClr val="0000FF"/>
                </a:solidFill>
              </a:rPr>
              <a:t>DCM</a:t>
            </a:r>
            <a:r>
              <a:rPr lang="en-US" sz="2000" dirty="0">
                <a:solidFill>
                  <a:srgbClr val="000000"/>
                </a:solidFill>
              </a:rPr>
              <a:t>)</a:t>
            </a:r>
          </a:p>
          <a:p>
            <a:pPr defTabSz="914400" fontAlgn="base">
              <a:spcBef>
                <a:spcPct val="80000"/>
              </a:spcBef>
              <a:spcAft>
                <a:spcPct val="0"/>
              </a:spcAft>
              <a:buFont typeface="Arial" charset="0"/>
              <a:buAutoNum type="arabicPeriod"/>
            </a:pPr>
            <a:r>
              <a:rPr lang="en-US" dirty="0">
                <a:solidFill>
                  <a:srgbClr val="800000"/>
                </a:solidFill>
              </a:rPr>
              <a:t>Part 2: </a:t>
            </a:r>
            <a:r>
              <a:rPr lang="en-US" b="1" dirty="0">
                <a:solidFill>
                  <a:srgbClr val="800000"/>
                </a:solidFill>
              </a:rPr>
              <a:t>Exact Numerical Solutions for the DCM</a:t>
            </a:r>
          </a:p>
          <a:p>
            <a:pPr lvl="1" defTabSz="914400" fontAlgn="base">
              <a:spcBef>
                <a:spcPts val="500"/>
              </a:spcBef>
              <a:spcAft>
                <a:spcPct val="0"/>
              </a:spcAft>
              <a:buFont typeface="Arial" charset="0"/>
              <a:buAutoNum type="arabicPeriod"/>
            </a:pPr>
            <a:r>
              <a:rPr lang="en-US" sz="2000" dirty="0">
                <a:solidFill>
                  <a:srgbClr val="000000"/>
                </a:solidFill>
              </a:rPr>
              <a:t>Simple toy model </a:t>
            </a:r>
          </a:p>
          <a:p>
            <a:pPr lvl="1" defTabSz="914400" fontAlgn="base">
              <a:spcBef>
                <a:spcPts val="500"/>
              </a:spcBef>
              <a:spcAft>
                <a:spcPct val="0"/>
              </a:spcAft>
              <a:buFont typeface="Arial" charset="0"/>
              <a:buAutoNum type="arabicPeriod"/>
            </a:pPr>
            <a:r>
              <a:rPr lang="en-US" sz="2000" dirty="0">
                <a:solidFill>
                  <a:srgbClr val="000000"/>
                </a:solidFill>
              </a:rPr>
              <a:t>Beta-hairpin to coil transition </a:t>
            </a:r>
          </a:p>
          <a:p>
            <a:pPr lvl="1" defTabSz="914400" fontAlgn="base">
              <a:spcBef>
                <a:spcPts val="500"/>
              </a:spcBef>
              <a:spcAft>
                <a:spcPct val="0"/>
              </a:spcAft>
              <a:buFont typeface="Arial" charset="0"/>
              <a:buAutoNum type="arabicPeriod"/>
            </a:pPr>
            <a:r>
              <a:rPr lang="en-US" sz="2000" dirty="0">
                <a:solidFill>
                  <a:srgbClr val="000000"/>
                </a:solidFill>
              </a:rPr>
              <a:t>Transfer matrix method under Maxwell constraint counting</a:t>
            </a:r>
          </a:p>
          <a:p>
            <a:pPr lvl="1" defTabSz="914400" fontAlgn="base">
              <a:spcBef>
                <a:spcPts val="500"/>
              </a:spcBef>
              <a:spcAft>
                <a:spcPct val="0"/>
              </a:spcAft>
              <a:buFont typeface="Arial" charset="0"/>
              <a:buAutoNum type="arabicPeriod"/>
            </a:pPr>
            <a:r>
              <a:rPr lang="en-US" sz="2000" dirty="0">
                <a:solidFill>
                  <a:srgbClr val="000000"/>
                </a:solidFill>
              </a:rPr>
              <a:t>Alpha-helix to coil transition (in water) </a:t>
            </a:r>
          </a:p>
          <a:p>
            <a:pPr lvl="1" defTabSz="914400" fontAlgn="base">
              <a:spcBef>
                <a:spcPts val="500"/>
              </a:spcBef>
              <a:spcAft>
                <a:spcPct val="0"/>
              </a:spcAft>
              <a:buFont typeface="Arial" charset="0"/>
              <a:buAutoNum type="arabicPeriod"/>
            </a:pPr>
            <a:r>
              <a:rPr lang="en-US" sz="2000" dirty="0">
                <a:solidFill>
                  <a:srgbClr val="000000"/>
                </a:solidFill>
              </a:rPr>
              <a:t>Alpha-helix to coil transition (in mixed solvent) </a:t>
            </a:r>
          </a:p>
        </p:txBody>
      </p:sp>
    </p:spTree>
    <p:extLst>
      <p:ext uri="{BB962C8B-B14F-4D97-AF65-F5344CB8AC3E}">
        <p14:creationId xmlns:p14="http://schemas.microsoft.com/office/powerpoint/2010/main" val="2879147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4"/>
          <p:cNvSpPr>
            <a:spLocks noChangeArrowheads="1"/>
          </p:cNvSpPr>
          <p:nvPr/>
        </p:nvSpPr>
        <p:spPr bwMode="auto">
          <a:xfrm>
            <a:off x="-23518" y="0"/>
            <a:ext cx="9230722" cy="987693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107763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 defTabSz="914400" eaLnBrk="0" fontAlgn="base" hangingPunct="0">
              <a:spcBef>
                <a:spcPct val="15000"/>
              </a:spcBef>
              <a:spcAft>
                <a:spcPct val="0"/>
              </a:spcAft>
            </a:pPr>
            <a:r>
              <a:rPr lang="en-US" sz="2800" b="1" dirty="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  <a:sym typeface="Symbol" charset="0"/>
              </a:rPr>
              <a:t>Outline: 6 Part Lecture</a:t>
            </a:r>
          </a:p>
        </p:txBody>
      </p:sp>
      <p:sp>
        <p:nvSpPr>
          <p:cNvPr id="4103" name="Text Box 7"/>
          <p:cNvSpPr txBox="1">
            <a:spLocks noChangeArrowheads="1"/>
          </p:cNvSpPr>
          <p:nvPr/>
        </p:nvSpPr>
        <p:spPr bwMode="auto">
          <a:xfrm>
            <a:off x="504113" y="1338800"/>
            <a:ext cx="8303289" cy="44330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defTabSz="914400" fontAlgn="base">
              <a:spcBef>
                <a:spcPct val="80000"/>
              </a:spcBef>
              <a:spcAft>
                <a:spcPct val="0"/>
              </a:spcAft>
              <a:buFont typeface="+mj-lt"/>
              <a:buAutoNum type="arabicPeriod" startAt="3"/>
            </a:pPr>
            <a:r>
              <a:rPr lang="en-US" dirty="0">
                <a:solidFill>
                  <a:srgbClr val="800000"/>
                </a:solidFill>
              </a:rPr>
              <a:t>Part 3: </a:t>
            </a:r>
            <a:r>
              <a:rPr lang="en-US" b="1" dirty="0">
                <a:solidFill>
                  <a:srgbClr val="800000"/>
                </a:solidFill>
              </a:rPr>
              <a:t>Monte Carlo + Free Energy Functional Method </a:t>
            </a:r>
            <a:endParaRPr lang="en-US" sz="2000" b="1" dirty="0">
              <a:solidFill>
                <a:srgbClr val="000000"/>
              </a:solidFill>
            </a:endParaRPr>
          </a:p>
          <a:p>
            <a:pPr lvl="1" defTabSz="914400" fontAlgn="base">
              <a:spcBef>
                <a:spcPts val="60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sz="2000" dirty="0">
                <a:solidFill>
                  <a:srgbClr val="000000"/>
                </a:solidFill>
              </a:rPr>
              <a:t>Protein stability employing a </a:t>
            </a:r>
            <a:r>
              <a:rPr lang="en-US" sz="2000" i="1" u="sng" dirty="0">
                <a:solidFill>
                  <a:srgbClr val="000000"/>
                </a:solidFill>
              </a:rPr>
              <a:t>minimal</a:t>
            </a:r>
            <a:r>
              <a:rPr lang="en-US" sz="2000" dirty="0">
                <a:solidFill>
                  <a:srgbClr val="000000"/>
                </a:solidFill>
              </a:rPr>
              <a:t> DCM (</a:t>
            </a:r>
            <a:r>
              <a:rPr lang="en-US" sz="2000" dirty="0" err="1">
                <a:solidFill>
                  <a:srgbClr val="000000"/>
                </a:solidFill>
              </a:rPr>
              <a:t>mDCM</a:t>
            </a:r>
            <a:r>
              <a:rPr lang="en-US" sz="2000" dirty="0">
                <a:solidFill>
                  <a:srgbClr val="000000"/>
                </a:solidFill>
              </a:rPr>
              <a:t>)</a:t>
            </a:r>
          </a:p>
          <a:p>
            <a:pPr lvl="1" defTabSz="914400" fontAlgn="base">
              <a:spcBef>
                <a:spcPts val="60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sz="2000" dirty="0">
                <a:solidFill>
                  <a:srgbClr val="000000"/>
                </a:solidFill>
              </a:rPr>
              <a:t>Selected application highlights</a:t>
            </a:r>
          </a:p>
          <a:p>
            <a:pPr defTabSz="914400" fontAlgn="base">
              <a:spcBef>
                <a:spcPct val="80000"/>
              </a:spcBef>
              <a:spcAft>
                <a:spcPct val="0"/>
              </a:spcAft>
              <a:buFont typeface="+mj-lt"/>
              <a:buAutoNum type="arabicPeriod" startAt="3"/>
            </a:pPr>
            <a:r>
              <a:rPr lang="en-US" dirty="0">
                <a:solidFill>
                  <a:srgbClr val="800000"/>
                </a:solidFill>
              </a:rPr>
              <a:t>Part 4: </a:t>
            </a:r>
            <a:r>
              <a:rPr lang="en-US" b="1" dirty="0">
                <a:solidFill>
                  <a:srgbClr val="800000"/>
                </a:solidFill>
              </a:rPr>
              <a:t>Body-bar pebble game</a:t>
            </a:r>
          </a:p>
          <a:p>
            <a:pPr lvl="1" defTabSz="914400" fontAlgn="base">
              <a:spcBef>
                <a:spcPts val="60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sz="2000" dirty="0">
                <a:solidFill>
                  <a:srgbClr val="000000"/>
                </a:solidFill>
              </a:rPr>
              <a:t>Virtual pebble games</a:t>
            </a:r>
            <a:endParaRPr lang="en-US" sz="2000" b="1" dirty="0">
              <a:solidFill>
                <a:srgbClr val="800000"/>
              </a:solidFill>
            </a:endParaRPr>
          </a:p>
          <a:p>
            <a:pPr defTabSz="914400" fontAlgn="base">
              <a:spcBef>
                <a:spcPct val="80000"/>
              </a:spcBef>
              <a:spcAft>
                <a:spcPct val="0"/>
              </a:spcAft>
              <a:buFont typeface="+mj-lt"/>
              <a:buAutoNum type="arabicPeriod" startAt="3"/>
            </a:pPr>
            <a:r>
              <a:rPr lang="en-US" dirty="0">
                <a:solidFill>
                  <a:srgbClr val="800000"/>
                </a:solidFill>
              </a:rPr>
              <a:t>Part 5: </a:t>
            </a:r>
            <a:r>
              <a:rPr lang="en-US" b="1" dirty="0">
                <a:solidFill>
                  <a:srgbClr val="800000"/>
                </a:solidFill>
              </a:rPr>
              <a:t>Exploring Conformational Ensembles</a:t>
            </a:r>
          </a:p>
          <a:p>
            <a:pPr lvl="1" defTabSz="914400" fontAlgn="base">
              <a:spcBef>
                <a:spcPts val="50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sz="2000" dirty="0">
                <a:solidFill>
                  <a:srgbClr val="000000"/>
                </a:solidFill>
              </a:rPr>
              <a:t>Computational trade offs (accuracy versus speed)</a:t>
            </a:r>
          </a:p>
          <a:p>
            <a:pPr lvl="1" defTabSz="914400" fontAlgn="base">
              <a:spcBef>
                <a:spcPts val="50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sz="2000" dirty="0">
                <a:solidFill>
                  <a:srgbClr val="000000"/>
                </a:solidFill>
              </a:rPr>
              <a:t>Geometric Simulation (GS)</a:t>
            </a:r>
          </a:p>
          <a:p>
            <a:pPr lvl="1" defTabSz="914400" fontAlgn="base">
              <a:spcBef>
                <a:spcPts val="50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sz="2000" dirty="0" err="1">
                <a:solidFill>
                  <a:srgbClr val="000000"/>
                </a:solidFill>
              </a:rPr>
              <a:t>mDCM</a:t>
            </a:r>
            <a:r>
              <a:rPr lang="en-US" sz="2000" dirty="0">
                <a:solidFill>
                  <a:srgbClr val="000000"/>
                </a:solidFill>
              </a:rPr>
              <a:t>-GS hybrid</a:t>
            </a:r>
          </a:p>
          <a:p>
            <a:pPr lvl="1" defTabSz="914400" fontAlgn="base">
              <a:spcBef>
                <a:spcPts val="50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sz="2000" dirty="0">
                <a:solidFill>
                  <a:srgbClr val="000000"/>
                </a:solidFill>
              </a:rPr>
              <a:t>Free energy driven simulations </a:t>
            </a:r>
          </a:p>
        </p:txBody>
      </p:sp>
    </p:spTree>
    <p:extLst>
      <p:ext uri="{BB962C8B-B14F-4D97-AF65-F5344CB8AC3E}">
        <p14:creationId xmlns:p14="http://schemas.microsoft.com/office/powerpoint/2010/main" val="2937881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4"/>
          <p:cNvSpPr>
            <a:spLocks noChangeArrowheads="1"/>
          </p:cNvSpPr>
          <p:nvPr/>
        </p:nvSpPr>
        <p:spPr bwMode="auto">
          <a:xfrm>
            <a:off x="-23518" y="0"/>
            <a:ext cx="9230722" cy="987693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107763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 defTabSz="914400" eaLnBrk="0" fontAlgn="base" hangingPunct="0">
              <a:spcBef>
                <a:spcPct val="15000"/>
              </a:spcBef>
              <a:spcAft>
                <a:spcPct val="0"/>
              </a:spcAft>
            </a:pPr>
            <a:r>
              <a:rPr lang="en-US" sz="2800" b="1" dirty="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  <a:sym typeface="Symbol" charset="0"/>
              </a:rPr>
              <a:t>Outline: 6 Part Lecture</a:t>
            </a:r>
          </a:p>
        </p:txBody>
      </p:sp>
      <p:sp>
        <p:nvSpPr>
          <p:cNvPr id="4103" name="Text Box 7"/>
          <p:cNvSpPr txBox="1">
            <a:spLocks noChangeArrowheads="1"/>
          </p:cNvSpPr>
          <p:nvPr/>
        </p:nvSpPr>
        <p:spPr bwMode="auto">
          <a:xfrm>
            <a:off x="504113" y="1338800"/>
            <a:ext cx="8103387" cy="22570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defTabSz="914400" fontAlgn="base">
              <a:spcBef>
                <a:spcPct val="80000"/>
              </a:spcBef>
              <a:spcAft>
                <a:spcPct val="0"/>
              </a:spcAft>
              <a:buFont typeface="+mj-lt"/>
              <a:buAutoNum type="arabicPeriod" startAt="6"/>
            </a:pPr>
            <a:r>
              <a:rPr lang="en-US" dirty="0">
                <a:solidFill>
                  <a:srgbClr val="800000"/>
                </a:solidFill>
              </a:rPr>
              <a:t>Part 6: </a:t>
            </a:r>
            <a:r>
              <a:rPr lang="en-US" b="1" dirty="0">
                <a:solidFill>
                  <a:srgbClr val="800000"/>
                </a:solidFill>
              </a:rPr>
              <a:t>Promising Research Directions</a:t>
            </a:r>
          </a:p>
          <a:p>
            <a:pPr lvl="1" defTabSz="914400" fontAlgn="base">
              <a:spcBef>
                <a:spcPts val="40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sz="2000" dirty="0">
                <a:solidFill>
                  <a:srgbClr val="000000"/>
                </a:solidFill>
              </a:rPr>
              <a:t>Self-Consistent Constraint Theory (SCCT)</a:t>
            </a:r>
          </a:p>
          <a:p>
            <a:pPr lvl="1" defTabSz="914400" fontAlgn="base">
              <a:spcBef>
                <a:spcPts val="40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sz="2000" dirty="0">
                <a:solidFill>
                  <a:srgbClr val="000000"/>
                </a:solidFill>
              </a:rPr>
              <a:t>FAST software for </a:t>
            </a:r>
            <a:r>
              <a:rPr lang="en-US" sz="2000" dirty="0">
                <a:solidFill>
                  <a:srgbClr val="0000FF"/>
                </a:solidFill>
              </a:rPr>
              <a:t>Flexibility And Stability Test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</a:p>
          <a:p>
            <a:pPr lvl="2" defTabSz="914400" fontAlgn="base">
              <a:spcBef>
                <a:spcPts val="400"/>
              </a:spcBef>
              <a:spcAft>
                <a:spcPct val="0"/>
              </a:spcAft>
              <a:buFont typeface="+mj-lt"/>
              <a:buAutoNum type="alphaLcPeriod"/>
            </a:pPr>
            <a:r>
              <a:rPr lang="en-US" sz="2000" dirty="0">
                <a:solidFill>
                  <a:srgbClr val="000000"/>
                </a:solidFill>
              </a:rPr>
              <a:t>Multicomponent solvent</a:t>
            </a:r>
          </a:p>
          <a:p>
            <a:pPr lvl="2" defTabSz="914400" fontAlgn="base">
              <a:spcBef>
                <a:spcPts val="400"/>
              </a:spcBef>
              <a:spcAft>
                <a:spcPct val="0"/>
              </a:spcAft>
              <a:buFont typeface="+mj-lt"/>
              <a:buAutoNum type="alphaLcPeriod"/>
            </a:pPr>
            <a:r>
              <a:rPr lang="en-US" sz="2000" dirty="0">
                <a:solidFill>
                  <a:srgbClr val="000000"/>
                </a:solidFill>
              </a:rPr>
              <a:t>System of proteins</a:t>
            </a:r>
          </a:p>
          <a:p>
            <a:pPr lvl="2" defTabSz="914400" fontAlgn="base">
              <a:spcBef>
                <a:spcPts val="400"/>
              </a:spcBef>
              <a:spcAft>
                <a:spcPct val="0"/>
              </a:spcAft>
              <a:buFont typeface="+mj-lt"/>
              <a:buAutoNum type="alphaLcPeriod"/>
            </a:pPr>
            <a:r>
              <a:rPr lang="en-US" sz="2000" dirty="0">
                <a:solidFill>
                  <a:srgbClr val="000000"/>
                </a:solidFill>
              </a:rPr>
              <a:t>Polymeric materials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7692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39720" y="2551543"/>
            <a:ext cx="303600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b="1" dirty="0">
                <a:latin typeface="Arial"/>
                <a:cs typeface="Arial"/>
              </a:rPr>
              <a:t>Part 1</a:t>
            </a:r>
          </a:p>
          <a:p>
            <a:r>
              <a:rPr lang="en-US" sz="3200" b="1" dirty="0">
                <a:solidFill>
                  <a:srgbClr val="800000"/>
                </a:solidFill>
                <a:latin typeface="Arial"/>
                <a:cs typeface="Arial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4939409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1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7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7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5360</TotalTime>
  <Words>402</Words>
  <Application>Microsoft Macintosh PowerPoint</Application>
  <PresentationFormat>On-screen Show (4:3)</PresentationFormat>
  <Paragraphs>137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ＭＳ Ｐゴシック</vt:lpstr>
      <vt:lpstr>Arial</vt:lpstr>
      <vt:lpstr>Arial Black</vt:lpstr>
      <vt:lpstr>Calibri</vt:lpstr>
      <vt:lpstr>Comic Sans MS</vt:lpstr>
      <vt:lpstr>Symbol</vt:lpstr>
      <vt:lpstr>Office Theme</vt:lpstr>
      <vt:lpstr>21_Blank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UNC Charlotte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Jacobs, Donald</dc:creator>
  <cp:lastModifiedBy>Microsoft Office User</cp:lastModifiedBy>
  <cp:revision>677</cp:revision>
  <dcterms:created xsi:type="dcterms:W3CDTF">2012-05-16T02:37:34Z</dcterms:created>
  <dcterms:modified xsi:type="dcterms:W3CDTF">2019-05-15T21:13:27Z</dcterms:modified>
</cp:coreProperties>
</file>

<file path=docProps/thumbnail.jpeg>
</file>